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79" r:id="rId26"/>
    <p:sldId id="281" r:id="rId27"/>
    <p:sldId id="282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0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7DAA451-7B06-49EB-8C7A-C7D30A5334EB}" type="datetimeFigureOut">
              <a:rPr lang="ru-RU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1063329-E1A8-4890-BB69-B7DE6E5BEA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04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8A0DDD7-4B63-4522-B137-8F841335D3E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3EA07-B3D7-4A1C-A7D1-C3427DA9B80C}" type="datetimeFigureOut">
              <a:rPr lang="ru-RU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7B1C1-8AB0-43C7-AE0B-C3CC7B2912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B62C9-3E0A-4392-9791-7668AAD7617D}" type="datetimeFigureOut">
              <a:rPr lang="ru-RU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3DB5D-573C-49DD-AC83-8EEDA7BC21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40B7D-DC24-46BF-B2D9-25166FCCDDAB}" type="datetimeFigureOut">
              <a:rPr lang="ru-RU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70DA7-0F8C-4AF7-A54E-516368F817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118BA-16A5-4DE7-80C3-904B1F73F985}" type="datetimeFigureOut">
              <a:rPr lang="ru-RU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87E06-A916-4F5D-AD77-A99851CFBC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58472-80CD-4652-A2D1-FCE3BC8C9D82}" type="datetimeFigureOut">
              <a:rPr lang="ru-RU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B80AF-B0AE-4F9B-85D5-7A0FB64359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99415-7B5C-49CC-BAD6-1581B3D0BA6A}" type="datetimeFigureOut">
              <a:rPr lang="ru-RU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C6BAA-A999-4C66-9E27-4F28AB3D2C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9D879-0134-4520-921D-A5FC6AE69DE4}" type="datetimeFigureOut">
              <a:rPr lang="ru-RU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8B8A6-7482-4BDD-90F4-E1FB61866E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8CC86-729D-4238-81C9-BDE6F333C552}" type="datetimeFigureOut">
              <a:rPr lang="ru-RU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9FFFA5-11CA-4F4D-8215-F0F2DA8F1E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C2555-C683-4E87-BBE7-92D64797AD4C}" type="datetimeFigureOut">
              <a:rPr lang="ru-RU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E821B-EAF3-4F74-8F49-F8952D695B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6F34A-BCB2-4CE9-9389-B91D8A8DC7B7}" type="datetimeFigureOut">
              <a:rPr lang="ru-RU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87A0F-521B-4E50-AE18-BE34C3D9FC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7AB69-5900-4C98-93E4-CC1509DE6CA3}" type="datetimeFigureOut">
              <a:rPr lang="ru-RU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11ABB-DF66-4CEC-A273-EFF75FCB80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2739277-534C-48FC-A96A-CC04138543DC}" type="datetimeFigureOut">
              <a:rPr lang="ru-RU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14CDF0-5A9E-4D27-A1CF-D40C1D681F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130425"/>
            <a:ext cx="8568952" cy="14700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latin typeface="Arial" pitchFamily="34" charset="0"/>
                <a:cs typeface="Arial" pitchFamily="34" charset="0"/>
              </a:rPr>
              <a:t>Проектный </a:t>
            </a:r>
            <a:r>
              <a:rPr lang="ru-RU" sz="6000" b="1" dirty="0" smtClean="0">
                <a:latin typeface="Arial" pitchFamily="34" charset="0"/>
                <a:cs typeface="Arial" pitchFamily="34" charset="0"/>
              </a:rPr>
              <a:t>менеджмент</a:t>
            </a:r>
            <a:endParaRPr lang="ru-RU" sz="6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Список литературы</a:t>
            </a:r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>
          <a:xfrm>
            <a:off x="357188" y="1214438"/>
            <a:ext cx="8501062" cy="542925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Clr>
                <a:schemeClr val="bg2"/>
              </a:buClr>
            </a:pPr>
            <a:r>
              <a:rPr lang="ru-RU" sz="2400" b="1" smtClean="0"/>
              <a:t>Руководство </a:t>
            </a:r>
            <a:r>
              <a:rPr lang="ru-RU" sz="2400" smtClean="0"/>
              <a:t>к своду знаний по управлению проектами (Руководство </a:t>
            </a:r>
            <a:r>
              <a:rPr lang="en-US" sz="2400" smtClean="0"/>
              <a:t>PMBOK</a:t>
            </a:r>
            <a:r>
              <a:rPr lang="ru-RU" sz="2400" smtClean="0"/>
              <a:t>), 5-е издание, 2013 г.</a:t>
            </a:r>
          </a:p>
          <a:p>
            <a:pPr marL="609600" indent="-609600">
              <a:lnSpc>
                <a:spcPct val="90000"/>
              </a:lnSpc>
              <a:buClr>
                <a:schemeClr val="bg2"/>
              </a:buClr>
            </a:pPr>
            <a:r>
              <a:rPr lang="ru-RU" sz="2400" b="1" smtClean="0"/>
              <a:t>Богданов В.В.</a:t>
            </a:r>
            <a:r>
              <a:rPr lang="ru-RU" sz="2400" smtClean="0"/>
              <a:t> Управление проектами в </a:t>
            </a:r>
            <a:r>
              <a:rPr lang="en-US" sz="2400" smtClean="0"/>
              <a:t>Microsoft Project</a:t>
            </a:r>
            <a:r>
              <a:rPr lang="ru-RU" sz="2400" smtClean="0"/>
              <a:t> 2007: Учебный курс. – СПб.: Питер, 2008. – 604 с.</a:t>
            </a:r>
          </a:p>
          <a:p>
            <a:pPr marL="609600" indent="-609600">
              <a:lnSpc>
                <a:spcPct val="90000"/>
              </a:lnSpc>
              <a:buClr>
                <a:schemeClr val="bg2"/>
              </a:buClr>
            </a:pPr>
            <a:r>
              <a:rPr lang="ru-RU" sz="2400" b="1" smtClean="0"/>
              <a:t>Куликов Г.Г., Никулина Н.О., Речкалов А.В.</a:t>
            </a:r>
            <a:r>
              <a:rPr lang="ru-RU" sz="2400" smtClean="0"/>
              <a:t> Управление проектами на основе системного моделирования: Учебное пособие. – Уфа: УГАТУ, 2009. – 171 с.</a:t>
            </a:r>
          </a:p>
          <a:p>
            <a:pPr marL="609600" indent="-609600">
              <a:lnSpc>
                <a:spcPct val="90000"/>
              </a:lnSpc>
              <a:buClr>
                <a:schemeClr val="bg2"/>
              </a:buClr>
            </a:pPr>
            <a:r>
              <a:rPr lang="ru-RU" sz="2400" b="1" smtClean="0"/>
              <a:t>Мазур И.И., Шапиро В.Д., Ольдерогге Н.Г.</a:t>
            </a:r>
            <a:r>
              <a:rPr lang="ru-RU" sz="2400" smtClean="0"/>
              <a:t> Управление проектами: Учебное пособие. – М.: Омега-Л, 2004. – 664 с.</a:t>
            </a:r>
          </a:p>
          <a:p>
            <a:pPr marL="609600" indent="-609600">
              <a:lnSpc>
                <a:spcPct val="90000"/>
              </a:lnSpc>
              <a:buClr>
                <a:schemeClr val="bg2"/>
              </a:buClr>
            </a:pPr>
            <a:r>
              <a:rPr lang="ru-RU" sz="2400" b="1" smtClean="0"/>
              <a:t>Товб А.С., Ципес Г.Л.</a:t>
            </a:r>
            <a:r>
              <a:rPr lang="ru-RU" sz="2400" smtClean="0"/>
              <a:t> Управление проектами: стандарты, методы, опыт. – М.: ЗАО «Олимп – Бизнес», 2003. – 240 с.</a:t>
            </a:r>
          </a:p>
          <a:p>
            <a:pPr marL="609600" indent="-609600">
              <a:lnSpc>
                <a:spcPct val="90000"/>
              </a:lnSpc>
              <a:buClr>
                <a:schemeClr val="bg2"/>
              </a:buClr>
            </a:pPr>
            <a:r>
              <a:rPr lang="ru-RU" sz="2400" b="1" smtClean="0">
                <a:solidFill>
                  <a:srgbClr val="000000"/>
                </a:solidFill>
                <a:cs typeface="Times New Roman" pitchFamily="18" charset="0"/>
              </a:rPr>
              <a:t>Троцкий М.</a:t>
            </a:r>
            <a:r>
              <a:rPr lang="ru-RU" sz="2400" smtClean="0">
                <a:solidFill>
                  <a:srgbClr val="000000"/>
                </a:solidFill>
                <a:cs typeface="Times New Roman" pitchFamily="18" charset="0"/>
              </a:rPr>
              <a:t> Управление проектами.— М. : Финансы и статистика, 2006 .— 304 с.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Содержимое 2"/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4525963"/>
          </a:xfrm>
        </p:spPr>
        <p:txBody>
          <a:bodyPr/>
          <a:lstStyle/>
          <a:p>
            <a:r>
              <a:rPr lang="ru-RU" smtClean="0"/>
              <a:t>www.pmi.ru</a:t>
            </a:r>
            <a:endParaRPr lang="en-US" smtClean="0"/>
          </a:p>
          <a:p>
            <a:r>
              <a:rPr lang="en-US" smtClean="0"/>
              <a:t>www.projectmanagement.ru</a:t>
            </a:r>
          </a:p>
          <a:p>
            <a:r>
              <a:rPr lang="en-US" smtClean="0"/>
              <a:t>www.aproject.ru</a:t>
            </a:r>
          </a:p>
          <a:p>
            <a:r>
              <a:rPr lang="en-US" smtClean="0"/>
              <a:t>www.spiderproject.ru</a:t>
            </a:r>
          </a:p>
          <a:p>
            <a:r>
              <a:rPr lang="en-US" smtClean="0"/>
              <a:t>www.sovnet.ru</a:t>
            </a:r>
            <a:endParaRPr lang="ru-RU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smtClean="0"/>
              <a:t>Лекция 1</a:t>
            </a:r>
          </a:p>
        </p:txBody>
      </p:sp>
      <p:sp>
        <p:nvSpPr>
          <p:cNvPr id="1741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ru-RU" sz="6000" smtClean="0"/>
              <a:t>Основные понятия и определения проектного менеджмента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История развития проектного менеджмента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8137"/>
            <a:ext cx="5043488" cy="4525963"/>
          </a:xfrm>
        </p:spPr>
        <p:txBody>
          <a:bodyPr rtlCol="0">
            <a:normAutofit fontScale="55000" lnSpcReduction="20000"/>
          </a:bodyPr>
          <a:lstStyle/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За рубежом</a:t>
            </a: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/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1937 г.  - </a:t>
            </a:r>
            <a:r>
              <a:rPr lang="ru-RU" dirty="0" smtClean="0"/>
              <a:t>Разработка матричной организации управления для осуществления проектов в </a:t>
            </a:r>
            <a:r>
              <a:rPr lang="en-US" dirty="0" smtClean="0"/>
              <a:t>US Air Corp. </a:t>
            </a:r>
            <a:r>
              <a:rPr lang="ru-RU" dirty="0" smtClean="0"/>
              <a:t>и</a:t>
            </a:r>
            <a:r>
              <a:rPr lang="en-US" dirty="0" smtClean="0"/>
              <a:t> Exxon Corp.</a:t>
            </a:r>
            <a:endParaRPr lang="ru-RU" dirty="0" smtClean="0"/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1956 г.</a:t>
            </a:r>
            <a:r>
              <a:rPr lang="ru-RU" dirty="0" smtClean="0"/>
              <a:t> – Разработка планов-графиков крупных комплексов работ по модернизации заводов фирмы «Дюпон» с использованием ЭВМ</a:t>
            </a:r>
            <a:r>
              <a:rPr lang="en-US" dirty="0" smtClean="0"/>
              <a:t> UNIVAC</a:t>
            </a:r>
            <a:r>
              <a:rPr lang="ru-RU" dirty="0" smtClean="0"/>
              <a:t> (метод критического пути);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1957 г.</a:t>
            </a:r>
            <a:r>
              <a:rPr lang="ru-RU" dirty="0" smtClean="0"/>
              <a:t> – Реализован проект разработки ракетной системы «</a:t>
            </a:r>
            <a:r>
              <a:rPr lang="ru-RU" dirty="0" err="1" smtClean="0"/>
              <a:t>Поларис</a:t>
            </a:r>
            <a:r>
              <a:rPr lang="ru-RU" dirty="0" smtClean="0"/>
              <a:t>», объединяющего около 3800 основных подрядчиков и состоящего из 60 тыс. операций (метод </a:t>
            </a:r>
            <a:r>
              <a:rPr lang="en-US" dirty="0" smtClean="0"/>
              <a:t>PERT</a:t>
            </a:r>
            <a:r>
              <a:rPr lang="ru-RU" dirty="0" smtClean="0"/>
              <a:t>). Проект был завершен на 2 года раньше срока;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 </a:t>
            </a:r>
            <a:r>
              <a:rPr lang="ru-RU" b="1" dirty="0" smtClean="0"/>
              <a:t>1967 – 1976 г.</a:t>
            </a:r>
            <a:r>
              <a:rPr lang="ru-RU" dirty="0" smtClean="0"/>
              <a:t> – проект сооружения гидроэлектростанции на реке Черчилль в Ньюфаундленде (полуостров Лабрадор). Стоимость проекта </a:t>
            </a:r>
            <a:r>
              <a:rPr lang="en-US" dirty="0" smtClean="0"/>
              <a:t>$</a:t>
            </a:r>
            <a:r>
              <a:rPr lang="ru-RU" dirty="0" smtClean="0"/>
              <a:t>950 млн.</a:t>
            </a:r>
            <a:r>
              <a:rPr lang="en-US" dirty="0" smtClean="0"/>
              <a:t>,</a:t>
            </a:r>
            <a:r>
              <a:rPr lang="ru-RU" dirty="0" smtClean="0"/>
              <a:t> более 100 строительных контрактов. Проект был завершен на 18 мес. раньше срока при соблюдении бюджета.</a:t>
            </a: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786438" y="1608138"/>
            <a:ext cx="3143250" cy="4525962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pPr marL="342900" indent="-34290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400" b="1" dirty="0">
                <a:latin typeface="+mn-lt"/>
              </a:rPr>
              <a:t>В </a:t>
            </a:r>
            <a:r>
              <a:rPr lang="ru-RU" sz="3400" b="1" dirty="0" smtClean="0">
                <a:latin typeface="+mn-lt"/>
              </a:rPr>
              <a:t>СССР и России</a:t>
            </a:r>
            <a:endParaRPr lang="ru-RU" sz="3400" b="1" dirty="0">
              <a:latin typeface="+mn-lt"/>
            </a:endParaRPr>
          </a:p>
          <a:p>
            <a:pPr marL="342900" indent="-34290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3400" b="1" dirty="0">
              <a:latin typeface="+mn-lt"/>
            </a:endParaRP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400" b="1" dirty="0">
                <a:latin typeface="+mn-lt"/>
              </a:rPr>
              <a:t>1931 г.</a:t>
            </a:r>
            <a:r>
              <a:rPr lang="ru-RU" sz="3400" dirty="0">
                <a:latin typeface="+mn-lt"/>
              </a:rPr>
              <a:t> – в Москве, Кузбассе и Ленинграде поточным методом успешно возведены кварталы серийных жилых домов;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400" b="1" dirty="0">
                <a:latin typeface="+mn-lt"/>
              </a:rPr>
              <a:t>1963-1967 гг</a:t>
            </a:r>
            <a:r>
              <a:rPr lang="ru-RU" sz="3400" dirty="0">
                <a:latin typeface="+mn-lt"/>
              </a:rPr>
              <a:t>. – начало применения методов сетевого планирования в строительстве;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400" b="1" dirty="0">
                <a:latin typeface="+mn-lt"/>
              </a:rPr>
              <a:t>1975 г.</a:t>
            </a:r>
            <a:r>
              <a:rPr lang="ru-RU" sz="3400" dirty="0">
                <a:latin typeface="+mn-lt"/>
              </a:rPr>
              <a:t> – количество строек, применявших методы сетевого планирования и управления, составило 17-18% их общего числа;  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400" b="1" dirty="0">
                <a:latin typeface="+mn-lt"/>
              </a:rPr>
              <a:t>1995 г</a:t>
            </a:r>
            <a:r>
              <a:rPr lang="ru-RU" sz="3400" dirty="0">
                <a:latin typeface="+mn-lt"/>
              </a:rPr>
              <a:t>. – образование российской ассоциации управления проектами (СОВНЕТ</a:t>
            </a:r>
            <a:r>
              <a:rPr lang="ru-RU" sz="3400" dirty="0" smtClean="0">
                <a:latin typeface="+mn-lt"/>
              </a:rPr>
              <a:t>)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400" b="1" dirty="0" smtClean="0">
                <a:latin typeface="+mj-lt"/>
              </a:rPr>
              <a:t>2003г. – </a:t>
            </a:r>
            <a:r>
              <a:rPr lang="ru-RU" sz="3400" dirty="0" smtClean="0">
                <a:latin typeface="+mj-lt"/>
              </a:rPr>
              <a:t>в РК создана ассоциация «Союз проектных менеджеров» (СПМ)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400" b="1" dirty="0" smtClean="0">
                <a:latin typeface="+mj-lt"/>
              </a:rPr>
              <a:t>2008 – СРМ РК </a:t>
            </a:r>
            <a:r>
              <a:rPr lang="ru-RU" sz="3400" dirty="0" smtClean="0">
                <a:latin typeface="+mj-lt"/>
              </a:rPr>
              <a:t>начало подготовку магистрантов и докторантов по специальности ПМ </a:t>
            </a:r>
            <a:r>
              <a:rPr lang="ru-RU" sz="2500" dirty="0" smtClean="0">
                <a:latin typeface="+mj-lt"/>
              </a:rPr>
              <a:t>(проектный менеджмент или управление проектами)</a:t>
            </a:r>
            <a:endParaRPr lang="ru-RU" sz="2500" b="1" dirty="0">
              <a:latin typeface="+mj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Этапы развития проектного менеджмента</a:t>
            </a:r>
            <a:endParaRPr lang="ru-RU" dirty="0"/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238" cy="4525963"/>
          </a:xfrm>
        </p:spPr>
        <p:txBody>
          <a:bodyPr rtlCol="0">
            <a:normAutofit fontScale="77500" lnSpcReduction="20000"/>
          </a:bodyPr>
          <a:lstStyle/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За рубежом</a:t>
            </a: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/>
          </a:p>
          <a:p>
            <a:pPr algn="just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I</a:t>
            </a:r>
            <a:r>
              <a:rPr lang="ru-RU" b="1" dirty="0" smtClean="0"/>
              <a:t> этап – 1930-1960 гг. – Зарождение управления проектами</a:t>
            </a:r>
          </a:p>
          <a:p>
            <a:pPr algn="just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II</a:t>
            </a:r>
            <a:r>
              <a:rPr lang="ru-RU" b="1" dirty="0" smtClean="0"/>
              <a:t> этап – 1960-1970 гг. – Развитие методов сетевого планирования</a:t>
            </a:r>
          </a:p>
          <a:p>
            <a:pPr algn="just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III</a:t>
            </a:r>
            <a:r>
              <a:rPr lang="ru-RU" b="1" dirty="0" smtClean="0"/>
              <a:t> этап – 1970-1980 гг. – Развитие системного подхода к управлению проектами</a:t>
            </a:r>
          </a:p>
          <a:p>
            <a:pPr algn="just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IV</a:t>
            </a:r>
            <a:r>
              <a:rPr lang="ru-RU" b="1" dirty="0" smtClean="0"/>
              <a:t> этап – 1980-1990 гг. – Становление проектного менеджмента как сферы профессиональной деятельности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857750" y="1608138"/>
            <a:ext cx="4071938" cy="4525962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342900" indent="-34290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b="1" dirty="0">
                <a:latin typeface="+mn-lt"/>
              </a:rPr>
              <a:t>В России</a:t>
            </a:r>
          </a:p>
          <a:p>
            <a:pPr marL="342900" indent="-34290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3200" b="1" dirty="0">
              <a:latin typeface="+mn-lt"/>
            </a:endParaRPr>
          </a:p>
          <a:p>
            <a:pPr algn="just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+mn-lt"/>
              </a:rPr>
              <a:t>I </a:t>
            </a:r>
            <a:r>
              <a:rPr lang="ru-RU" sz="3200" b="1" dirty="0">
                <a:latin typeface="+mn-lt"/>
              </a:rPr>
              <a:t>этап – 1930-1960 гг. – Зарождение управления проектами</a:t>
            </a:r>
          </a:p>
          <a:p>
            <a:pPr algn="just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+mn-lt"/>
              </a:rPr>
              <a:t>II</a:t>
            </a:r>
            <a:r>
              <a:rPr lang="ru-RU" sz="3200" b="1" dirty="0">
                <a:latin typeface="+mn-lt"/>
              </a:rPr>
              <a:t> этап – 1960-1980 гг. – Развитие и внедрение методов сетевого планирования</a:t>
            </a:r>
          </a:p>
          <a:p>
            <a:pPr algn="just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+mn-lt"/>
              </a:rPr>
              <a:t>III</a:t>
            </a:r>
            <a:r>
              <a:rPr lang="ru-RU" sz="3200" b="1" dirty="0">
                <a:latin typeface="+mn-lt"/>
              </a:rPr>
              <a:t> этап – 1970-1980 гг. – Разработка и внедрение АСУ</a:t>
            </a:r>
          </a:p>
          <a:p>
            <a:pPr algn="just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+mn-lt"/>
              </a:rPr>
              <a:t>IV</a:t>
            </a:r>
            <a:r>
              <a:rPr lang="ru-RU" sz="3200" b="1" dirty="0">
                <a:latin typeface="+mn-lt"/>
              </a:rPr>
              <a:t> этап – 1980-1990 гг. – Создание интегрированных АСУ</a:t>
            </a:r>
          </a:p>
          <a:p>
            <a:pPr algn="just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+mn-lt"/>
              </a:rPr>
              <a:t>V </a:t>
            </a:r>
            <a:r>
              <a:rPr lang="ru-RU" sz="3200" b="1" dirty="0">
                <a:latin typeface="+mn-lt"/>
              </a:rPr>
              <a:t>этап – 1990-2000 гг. – Системное представление об управлении проектами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Определения проекта</a:t>
            </a:r>
          </a:p>
        </p:txBody>
      </p:sp>
      <p:sp>
        <p:nvSpPr>
          <p:cNvPr id="21506" name="Содержимое 2"/>
          <p:cNvSpPr>
            <a:spLocks noGrp="1"/>
          </p:cNvSpPr>
          <p:nvPr>
            <p:ph idx="1"/>
          </p:nvPr>
        </p:nvSpPr>
        <p:spPr>
          <a:xfrm>
            <a:off x="142875" y="1600200"/>
            <a:ext cx="88582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b="1" smtClean="0"/>
              <a:t>Проект</a:t>
            </a:r>
            <a:r>
              <a:rPr lang="ru-RU" smtClean="0"/>
              <a:t> (лат. </a:t>
            </a:r>
            <a:r>
              <a:rPr lang="en-US" b="1" i="1" smtClean="0"/>
              <a:t>p</a:t>
            </a:r>
            <a:r>
              <a:rPr lang="ru-RU" b="1" i="1" smtClean="0"/>
              <a:t>rojectus -</a:t>
            </a:r>
            <a:r>
              <a:rPr lang="ru-RU" smtClean="0"/>
              <a:t> “</a:t>
            </a:r>
            <a:r>
              <a:rPr lang="ru-RU" i="1" smtClean="0"/>
              <a:t>брошенный вперед</a:t>
            </a:r>
            <a:r>
              <a:rPr lang="ru-RU" smtClean="0"/>
              <a:t>”) – это временное предприятие, предназначенное для создания уникальных продуктов, услуг или результатов.  </a:t>
            </a:r>
          </a:p>
          <a:p>
            <a:pPr algn="r">
              <a:buFont typeface="Wingdings" pitchFamily="2" charset="2"/>
              <a:buNone/>
            </a:pPr>
            <a:endParaRPr lang="ru-RU" sz="2800" i="1" smtClean="0"/>
          </a:p>
          <a:p>
            <a:pPr algn="r">
              <a:buFont typeface="Wingdings" pitchFamily="2" charset="2"/>
              <a:buNone/>
            </a:pPr>
            <a:r>
              <a:rPr lang="ru-RU" sz="2800" i="1" smtClean="0"/>
              <a:t>«Руководство к своду знаний </a:t>
            </a:r>
          </a:p>
          <a:p>
            <a:pPr algn="r">
              <a:buFont typeface="Wingdings" pitchFamily="2" charset="2"/>
              <a:buNone/>
            </a:pPr>
            <a:r>
              <a:rPr lang="ru-RU" sz="2800" i="1" smtClean="0"/>
              <a:t>по управления проектами (</a:t>
            </a:r>
            <a:r>
              <a:rPr lang="en-US" sz="2800" i="1" smtClean="0"/>
              <a:t>PMBOK</a:t>
            </a:r>
            <a:r>
              <a:rPr lang="ru-RU" sz="2800" i="1" smtClean="0"/>
              <a:t>)»</a:t>
            </a:r>
            <a:endParaRPr lang="ru-RU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Определения проекта</a:t>
            </a:r>
          </a:p>
        </p:txBody>
      </p:sp>
      <p:sp>
        <p:nvSpPr>
          <p:cNvPr id="22530" name="Содержимое 2"/>
          <p:cNvSpPr>
            <a:spLocks noGrp="1"/>
          </p:cNvSpPr>
          <p:nvPr>
            <p:ph idx="1"/>
          </p:nvPr>
        </p:nvSpPr>
        <p:spPr>
          <a:xfrm>
            <a:off x="142875" y="1600200"/>
            <a:ext cx="8858250" cy="4525963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Font typeface="Wingdings" pitchFamily="2" charset="2"/>
              <a:buNone/>
            </a:pPr>
            <a:r>
              <a:rPr lang="ru-RU" b="1" smtClean="0">
                <a:solidFill>
                  <a:schemeClr val="accent2"/>
                </a:solidFill>
              </a:rPr>
              <a:t>Проект</a:t>
            </a:r>
            <a:r>
              <a:rPr lang="ru-RU" smtClean="0"/>
              <a:t> – это:</a:t>
            </a:r>
          </a:p>
          <a:p>
            <a:pPr marL="533400" indent="-533400">
              <a:lnSpc>
                <a:spcPct val="90000"/>
              </a:lnSpc>
              <a:buSzPct val="85000"/>
              <a:buFont typeface="Wingdings" pitchFamily="2" charset="2"/>
              <a:buAutoNum type="arabicParenR"/>
            </a:pPr>
            <a:r>
              <a:rPr lang="ru-RU" smtClean="0"/>
              <a:t>совокупность документов (расчетов, чертежей и т.д.) для создания какого-либо сооружения или изделия;</a:t>
            </a:r>
          </a:p>
          <a:p>
            <a:pPr marL="533400" indent="-533400">
              <a:lnSpc>
                <a:spcPct val="90000"/>
              </a:lnSpc>
              <a:buSzPct val="85000"/>
              <a:buFont typeface="Wingdings" pitchFamily="2" charset="2"/>
              <a:buAutoNum type="arabicParenR"/>
            </a:pPr>
            <a:r>
              <a:rPr lang="ru-RU" smtClean="0"/>
              <a:t>предварительный текст какого-либо документа;</a:t>
            </a:r>
          </a:p>
          <a:p>
            <a:pPr marL="533400" indent="-533400">
              <a:lnSpc>
                <a:spcPct val="90000"/>
              </a:lnSpc>
              <a:buSzPct val="85000"/>
              <a:buFont typeface="Wingdings" pitchFamily="2" charset="2"/>
              <a:buAutoNum type="arabicParenR"/>
            </a:pPr>
            <a:r>
              <a:rPr lang="ru-RU" smtClean="0"/>
              <a:t>замысел, план.</a:t>
            </a:r>
          </a:p>
          <a:p>
            <a:pPr marL="533400" indent="-533400" algn="r">
              <a:lnSpc>
                <a:spcPct val="90000"/>
              </a:lnSpc>
              <a:buFont typeface="Wingdings" pitchFamily="2" charset="2"/>
              <a:buNone/>
            </a:pPr>
            <a:endParaRPr lang="ru-RU" i="1" smtClean="0"/>
          </a:p>
          <a:p>
            <a:pPr marL="533400" indent="-533400" algn="r">
              <a:lnSpc>
                <a:spcPct val="90000"/>
              </a:lnSpc>
              <a:buFont typeface="Wingdings" pitchFamily="2" charset="2"/>
              <a:buNone/>
            </a:pPr>
            <a:r>
              <a:rPr lang="ru-RU" sz="2800" i="1" smtClean="0"/>
              <a:t>«Советский энциклопедический словарь»</a:t>
            </a:r>
            <a:endParaRPr lang="ru-RU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Определения проекта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5" y="1600200"/>
            <a:ext cx="8858250" cy="4525963"/>
          </a:xfrm>
        </p:spPr>
        <p:txBody>
          <a:bodyPr rtlCol="0">
            <a:normAutofit lnSpcReduction="1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/>
              <a:t>«</a:t>
            </a:r>
            <a:r>
              <a:rPr lang="ru-RU" b="1" dirty="0" smtClean="0">
                <a:solidFill>
                  <a:schemeClr val="accent2"/>
                </a:solidFill>
              </a:rPr>
              <a:t>Проект</a:t>
            </a:r>
            <a:r>
              <a:rPr lang="ru-RU" b="1" dirty="0" smtClean="0"/>
              <a:t> </a:t>
            </a:r>
            <a:r>
              <a:rPr lang="ru-RU" dirty="0" smtClean="0"/>
              <a:t>– это уникальный процесс, состоящий из набора взаимоувязанных и контролируемых работ с датами начала и окончания и предпринятый, чтобы достичь цели соответствия конкретным требованиям, включая ограничения по времени, затратам и ресурсам».</a:t>
            </a:r>
            <a:r>
              <a:rPr lang="ru-RU" sz="2800" dirty="0" smtClean="0"/>
              <a:t> </a:t>
            </a:r>
          </a:p>
          <a:p>
            <a:pPr algn="r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800" i="1" dirty="0" smtClean="0"/>
          </a:p>
          <a:p>
            <a:pPr algn="r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i="1" dirty="0" smtClean="0"/>
              <a:t>Процессная модель</a:t>
            </a:r>
          </a:p>
          <a:p>
            <a:pPr algn="r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800" i="1" dirty="0" smtClean="0"/>
              <a:t>ISO</a:t>
            </a:r>
            <a:r>
              <a:rPr lang="ru-RU" sz="2800" i="1" dirty="0" smtClean="0"/>
              <a:t> 9000, 10006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Определения проекта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5" y="1600200"/>
            <a:ext cx="8858250" cy="4525963"/>
          </a:xfrm>
        </p:spPr>
        <p:txBody>
          <a:bodyPr rtlCol="0">
            <a:normAutofit fontScale="77500" lnSpcReduction="20000"/>
          </a:bodyPr>
          <a:lstStyle/>
          <a:p>
            <a:pPr marL="533400" indent="-53340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/>
              <a:t>«</a:t>
            </a:r>
            <a:r>
              <a:rPr lang="ru-RU" b="1" dirty="0" smtClean="0">
                <a:solidFill>
                  <a:schemeClr val="accent2"/>
                </a:solidFill>
              </a:rPr>
              <a:t>Проект</a:t>
            </a:r>
            <a:r>
              <a:rPr lang="ru-RU" b="1" dirty="0" smtClean="0"/>
              <a:t> </a:t>
            </a:r>
            <a:r>
              <a:rPr lang="ru-RU" dirty="0" smtClean="0"/>
              <a:t>– это: </a:t>
            </a:r>
          </a:p>
          <a:p>
            <a:pPr marL="533400" indent="-53340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arenR"/>
              <a:defRPr/>
            </a:pPr>
            <a:r>
              <a:rPr lang="ru-RU" dirty="0" smtClean="0"/>
              <a:t>предприятие, которое характеризуется принципиальной уникальностью условий его деятельности, таких как цели, время, затраты, качественные характеристики и другие условия, и отличается от других подобных предприятий специфической </a:t>
            </a:r>
            <a:r>
              <a:rPr lang="ru-RU" b="1" dirty="0" smtClean="0">
                <a:solidFill>
                  <a:schemeClr val="accent2"/>
                </a:solidFill>
              </a:rPr>
              <a:t>проектной</a:t>
            </a:r>
            <a:r>
              <a:rPr lang="ru-RU" dirty="0" smtClean="0"/>
              <a:t> организацией; </a:t>
            </a:r>
          </a:p>
          <a:p>
            <a:pPr marL="533400" indent="-53340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arenR"/>
              <a:defRPr/>
            </a:pPr>
            <a:r>
              <a:rPr lang="ru-RU" dirty="0" smtClean="0"/>
              <a:t>уникальный набор скоординированных действий с определенным началом и завершением, осуществляемых индивидуумом или организацией для решения специфических задач с определенным расписанием, затратами и параметрами выполнения». </a:t>
            </a:r>
            <a:endParaRPr lang="ru-RU" i="1" dirty="0" smtClean="0"/>
          </a:p>
          <a:p>
            <a:pPr marL="533400" indent="-533400" algn="r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i="1" dirty="0" smtClean="0"/>
          </a:p>
          <a:p>
            <a:pPr marL="533400" indent="-533400" algn="r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i="1" dirty="0" err="1" smtClean="0"/>
              <a:t>Организационно-деятельностная</a:t>
            </a:r>
            <a:r>
              <a:rPr lang="ru-RU" i="1" dirty="0" smtClean="0"/>
              <a:t> модель </a:t>
            </a:r>
          </a:p>
          <a:p>
            <a:pPr marL="533400" indent="-533400" algn="r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i="1" dirty="0" smtClean="0"/>
              <a:t>ICB IPMA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Определения проекта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5" y="1600200"/>
            <a:ext cx="8858250" cy="4525963"/>
          </a:xfrm>
        </p:spPr>
        <p:txBody>
          <a:bodyPr rtlCol="0">
            <a:normAutofit lnSpcReduction="10000"/>
          </a:bodyPr>
          <a:lstStyle/>
          <a:p>
            <a:pPr marL="533400" indent="-53340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/>
              <a:t>«</a:t>
            </a:r>
            <a:r>
              <a:rPr lang="ru-RU" b="1" dirty="0" smtClean="0">
                <a:solidFill>
                  <a:schemeClr val="accent2"/>
                </a:solidFill>
              </a:rPr>
              <a:t>Проект</a:t>
            </a:r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smtClean="0"/>
              <a:t>– целенаправленная деятельность временного характера, предназначенная для создания уникального продукта или услуги, ограниченная во времени и связанная с потреблением ресурсов». </a:t>
            </a:r>
          </a:p>
          <a:p>
            <a:pPr marL="533400" indent="-53340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dirty="0" smtClean="0"/>
          </a:p>
          <a:p>
            <a:pPr marL="533400" indent="-533400" algn="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i="1" dirty="0" smtClean="0"/>
              <a:t>Национальные требования </a:t>
            </a:r>
          </a:p>
          <a:p>
            <a:pPr marL="533400" indent="-533400" algn="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i="1" dirty="0" smtClean="0"/>
              <a:t>к компетенции</a:t>
            </a:r>
          </a:p>
          <a:p>
            <a:pPr marL="533400" indent="-533400" algn="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i="1" dirty="0" smtClean="0"/>
              <a:t>СОВНЕТ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Международные стандарты управления проектами</a:t>
            </a:r>
            <a:endParaRPr lang="ru-RU" dirty="0"/>
          </a:p>
        </p:txBody>
      </p:sp>
      <p:sp>
        <p:nvSpPr>
          <p:cNvPr id="2662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ISO 21500:2012, Guidance on project management</a:t>
            </a:r>
          </a:p>
          <a:p>
            <a:r>
              <a:rPr lang="en-US" smtClean="0"/>
              <a:t>ISO 10006:2003, Quality management systems — Guidelines for quality management in projects</a:t>
            </a:r>
          </a:p>
          <a:p>
            <a:pPr>
              <a:buFont typeface="Arial" charset="0"/>
              <a:buNone/>
            </a:pPr>
            <a:endParaRPr lang="ru-RU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Российские стандарты управления проектами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ГОСТ Р 54869—2011 «Проектный менеджмент. Требования к управлению проектом» (Россия)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ГОСТ Р 54870—2011 «Проектный менеджмент. Требования к управлению портфелем проектов» (Россия)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ГОСТ Р 54871—2011 «Проектный менеджмент. Требования к управлению программой» (Россия)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Примеры проекта</a:t>
            </a:r>
          </a:p>
        </p:txBody>
      </p:sp>
      <p:sp>
        <p:nvSpPr>
          <p:cNvPr id="2867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mtClean="0"/>
              <a:t>разработка нового продукта или услуги;</a:t>
            </a:r>
          </a:p>
          <a:p>
            <a:pPr>
              <a:lnSpc>
                <a:spcPct val="90000"/>
              </a:lnSpc>
            </a:pPr>
            <a:r>
              <a:rPr lang="ru-RU" smtClean="0"/>
              <a:t>осуществление изменений в структуре, организации;</a:t>
            </a:r>
          </a:p>
          <a:p>
            <a:pPr>
              <a:lnSpc>
                <a:spcPct val="90000"/>
              </a:lnSpc>
            </a:pPr>
            <a:r>
              <a:rPr lang="ru-RU" smtClean="0"/>
              <a:t>разработка или приобретение новой или усовершенствование информационной системы;</a:t>
            </a:r>
          </a:p>
          <a:p>
            <a:pPr>
              <a:lnSpc>
                <a:spcPct val="90000"/>
              </a:lnSpc>
            </a:pPr>
            <a:r>
              <a:rPr lang="ru-RU" smtClean="0"/>
              <a:t>строительство здания или сооружения; </a:t>
            </a:r>
          </a:p>
          <a:p>
            <a:pPr>
              <a:lnSpc>
                <a:spcPct val="90000"/>
              </a:lnSpc>
            </a:pPr>
            <a:r>
              <a:rPr lang="ru-RU" smtClean="0"/>
              <a:t>внедрение новой процедуры или нового процесса на предприятии.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Результаты проекта</a:t>
            </a:r>
          </a:p>
        </p:txBody>
      </p:sp>
      <p:sp>
        <p:nvSpPr>
          <p:cNvPr id="2969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материальный результат – продукт;</a:t>
            </a:r>
          </a:p>
          <a:p>
            <a:r>
              <a:rPr lang="ru-RU" smtClean="0"/>
              <a:t>способность предоставлять услуги; </a:t>
            </a:r>
          </a:p>
          <a:p>
            <a:r>
              <a:rPr lang="ru-RU" smtClean="0"/>
              <a:t>нематериальные результаты – данные, которые можно использовать для реализации производственных процессов или других проектов.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Признаки проекта</a:t>
            </a:r>
          </a:p>
        </p:txBody>
      </p:sp>
      <p:sp>
        <p:nvSpPr>
          <p:cNvPr id="3072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ru-RU" smtClean="0"/>
              <a:t>Направленность на достижение конкретных целей </a:t>
            </a: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ru-RU" smtClean="0"/>
              <a:t>Координированное выполнение взаимосвязанных элементарных работ </a:t>
            </a: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ru-RU" smtClean="0"/>
              <a:t>Ограниченность ресурсов</a:t>
            </a: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ru-RU" smtClean="0"/>
              <a:t>Уникальность работ и/или результатов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Ограниченность ресурсов</a:t>
            </a:r>
          </a:p>
        </p:txBody>
      </p:sp>
      <p:sp>
        <p:nvSpPr>
          <p:cNvPr id="3174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При управлении проектом первоочередным контролируемым ресурсом является </a:t>
            </a:r>
            <a:r>
              <a:rPr lang="ru-RU" b="1" smtClean="0">
                <a:solidFill>
                  <a:schemeClr val="accent2"/>
                </a:solidFill>
              </a:rPr>
              <a:t>время</a:t>
            </a:r>
            <a:r>
              <a:rPr lang="ru-RU" smtClean="0"/>
              <a:t>. </a:t>
            </a:r>
          </a:p>
          <a:p>
            <a:r>
              <a:rPr lang="ru-RU" smtClean="0"/>
              <a:t>Использование других видов ресурсов (материальных, трудовых, финансовых, информационных) осуществляется в рамках заранее определенных временных периодов.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Уникальность проекта</a:t>
            </a:r>
          </a:p>
        </p:txBody>
      </p:sp>
      <p:sp>
        <p:nvSpPr>
          <p:cNvPr id="3277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Уникальность может быть характеристикой как самого проекта (уникальность комплекса работ), так и характеристикой продукта проекта (уникальность полученных результатов).</a:t>
            </a:r>
          </a:p>
          <a:p>
            <a:r>
              <a:rPr lang="ru-RU" smtClean="0"/>
              <a:t>Степень уникальности зависит от конкретной ситуации (условий выполнения проекта, команды проекта).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Отличия проекта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Операционная деятельность организации – это функция, направленная на непрерывное выполнение действий по производству одного и того же продукта или предоставлению повторяющейся услуги.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Проект – однократная, не циклическая деятельность.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Проектная деятельность требует управления проектами, а операционная деятельность требует управления бизнес-процессами.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Классификация проектов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Clr>
                <a:schemeClr val="accent2"/>
              </a:buClr>
              <a:buFont typeface="Wingdings" pitchFamily="2" charset="2"/>
              <a:buAutoNum type="arabicPeriod"/>
              <a:defRPr/>
            </a:pPr>
            <a:r>
              <a:rPr lang="ru-RU" sz="2800" b="1" i="1" dirty="0" smtClean="0"/>
              <a:t>По основным сферам деятельности:</a:t>
            </a:r>
            <a:r>
              <a:rPr lang="ru-RU" sz="2800" dirty="0" smtClean="0"/>
              <a:t> </a:t>
            </a:r>
          </a:p>
          <a:p>
            <a:pPr marL="990600" lvl="1" indent="-53340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b="1" dirty="0" smtClean="0">
                <a:solidFill>
                  <a:schemeClr val="hlink"/>
                </a:solidFill>
              </a:rPr>
              <a:t>организационные проекты</a:t>
            </a:r>
            <a:r>
              <a:rPr lang="ru-RU" dirty="0" smtClean="0"/>
              <a:t> (</a:t>
            </a:r>
            <a:r>
              <a:rPr lang="ru-RU" sz="2400" dirty="0" smtClean="0"/>
              <a:t>связаны с реформированием предприятий, созданием новой организации, проведением мероприятий); </a:t>
            </a:r>
            <a:endParaRPr lang="ru-RU" dirty="0" smtClean="0"/>
          </a:p>
          <a:p>
            <a:pPr marL="990600" lvl="1" indent="-53340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b="1" dirty="0" smtClean="0">
                <a:solidFill>
                  <a:schemeClr val="hlink"/>
                </a:solidFill>
              </a:rPr>
              <a:t>экономические проекты</a:t>
            </a:r>
            <a:r>
              <a:rPr lang="ru-RU" dirty="0" smtClean="0"/>
              <a:t> (</a:t>
            </a:r>
            <a:r>
              <a:rPr lang="ru-RU" sz="2400" dirty="0" smtClean="0"/>
              <a:t>связаны с реструктуризацией предприятий, приватизацией, аудитом, совершенствованием налоговой системы); </a:t>
            </a:r>
            <a:endParaRPr lang="ru-RU" dirty="0" smtClean="0"/>
          </a:p>
          <a:p>
            <a:pPr marL="990600" lvl="1" indent="-53340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b="1" dirty="0" smtClean="0">
                <a:solidFill>
                  <a:schemeClr val="hlink"/>
                </a:solidFill>
              </a:rPr>
              <a:t>социальные проекты</a:t>
            </a:r>
            <a:r>
              <a:rPr lang="ru-RU" dirty="0" smtClean="0"/>
              <a:t> (</a:t>
            </a:r>
            <a:r>
              <a:rPr lang="ru-RU" sz="2400" dirty="0" smtClean="0"/>
              <a:t>связаны с решением социальных проблем – совершенствование социального обеспечения, пенсионного законодательства, ликвидация последствий природных явлений и социальных потрясений</a:t>
            </a:r>
            <a:r>
              <a:rPr lang="ru-RU" dirty="0" smtClean="0"/>
              <a:t>);</a:t>
            </a:r>
          </a:p>
          <a:p>
            <a:pPr marL="990600" lvl="1" indent="-53340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b="1" dirty="0" smtClean="0">
                <a:solidFill>
                  <a:schemeClr val="hlink"/>
                </a:solidFill>
              </a:rPr>
              <a:t>технические проекты</a:t>
            </a:r>
            <a:r>
              <a:rPr lang="ru-RU" dirty="0" smtClean="0"/>
              <a:t> (</a:t>
            </a:r>
            <a:r>
              <a:rPr lang="ru-RU" sz="2400" dirty="0" smtClean="0"/>
              <a:t>связаны с разработкой нового продукта, новых технологий</a:t>
            </a:r>
            <a:r>
              <a:rPr lang="ru-RU" dirty="0" smtClean="0"/>
              <a:t>).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Организационные проекты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Цели</a:t>
            </a:r>
            <a:r>
              <a:rPr lang="ru-RU" dirty="0" smtClean="0"/>
              <a:t> заранее определены.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Результаты</a:t>
            </a:r>
            <a:r>
              <a:rPr lang="ru-RU" dirty="0" smtClean="0"/>
              <a:t> проекта качественно и количественно определить труднее.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Срок и продолжительность</a:t>
            </a:r>
            <a:r>
              <a:rPr lang="ru-RU" dirty="0" smtClean="0"/>
              <a:t> задаются предварительно.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Ресурсы</a:t>
            </a:r>
            <a:r>
              <a:rPr lang="ru-RU" dirty="0" smtClean="0"/>
              <a:t> предоставляются по мере возможности.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Бюджет</a:t>
            </a:r>
            <a:r>
              <a:rPr lang="ru-RU" dirty="0" smtClean="0"/>
              <a:t> проекта фиксируется и требует корректировок по мере продвижения проекта, расходы контролируются.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Экономические проекты</a:t>
            </a:r>
          </a:p>
        </p:txBody>
      </p:sp>
      <p:sp>
        <p:nvSpPr>
          <p:cNvPr id="3686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b="1" smtClean="0">
                <a:solidFill>
                  <a:schemeClr val="accent2"/>
                </a:solidFill>
              </a:rPr>
              <a:t>Цель</a:t>
            </a:r>
            <a:r>
              <a:rPr lang="ru-RU" smtClean="0"/>
              <a:t> проекта – улучшение экономических показателей функционирования системы. </a:t>
            </a:r>
          </a:p>
          <a:p>
            <a:pPr>
              <a:lnSpc>
                <a:spcPct val="90000"/>
              </a:lnSpc>
            </a:pPr>
            <a:r>
              <a:rPr lang="ru-RU" b="1" smtClean="0">
                <a:solidFill>
                  <a:schemeClr val="accent2"/>
                </a:solidFill>
              </a:rPr>
              <a:t>Сроки</a:t>
            </a:r>
            <a:r>
              <a:rPr lang="ru-RU" smtClean="0"/>
              <a:t> проекта предварительно намечаются, но требуют корректировки по мере продвижения проекта.</a:t>
            </a:r>
          </a:p>
          <a:p>
            <a:pPr>
              <a:lnSpc>
                <a:spcPct val="90000"/>
              </a:lnSpc>
            </a:pPr>
            <a:r>
              <a:rPr lang="ru-RU" b="1" smtClean="0">
                <a:solidFill>
                  <a:schemeClr val="accent2"/>
                </a:solidFill>
              </a:rPr>
              <a:t>Количество ресурсов</a:t>
            </a:r>
            <a:r>
              <a:rPr lang="ru-RU" smtClean="0"/>
              <a:t> определяется возможностями предприятий.</a:t>
            </a:r>
          </a:p>
          <a:p>
            <a:pPr>
              <a:lnSpc>
                <a:spcPct val="90000"/>
              </a:lnSpc>
            </a:pPr>
            <a:r>
              <a:rPr lang="ru-RU" b="1" smtClean="0">
                <a:solidFill>
                  <a:schemeClr val="accent2"/>
                </a:solidFill>
              </a:rPr>
              <a:t>Бюджет</a:t>
            </a:r>
            <a:r>
              <a:rPr lang="ru-RU" smtClean="0"/>
              <a:t> определяется приблизительно, но контролируется постоянно и жестко.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Социальные проекты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Цели</a:t>
            </a:r>
            <a:r>
              <a:rPr lang="ru-RU" dirty="0" smtClean="0"/>
              <a:t> только намечаются и корректируются по мере достижения промежуточных результатов, количественная и качественная оценка их затруднена.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Сроки и продолжительность</a:t>
            </a:r>
            <a:r>
              <a:rPr lang="ru-RU" dirty="0" smtClean="0"/>
              <a:t> зависят от вероятностных факторов или только намечаются и впоследствии подлежат уточнению.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Ресурсы</a:t>
            </a:r>
            <a:r>
              <a:rPr lang="ru-RU" dirty="0" smtClean="0"/>
              <a:t> выделяются по мере необходимости в рамках возможного.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Расходы</a:t>
            </a:r>
            <a:r>
              <a:rPr lang="ru-RU" dirty="0" smtClean="0"/>
              <a:t> на проект зависят от бюджетных ассигнований и спонсорской помощи.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Технические проекты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Цель</a:t>
            </a:r>
            <a:r>
              <a:rPr lang="ru-RU" dirty="0" smtClean="0"/>
              <a:t> проекта четко определена, хотя по мере реализации отдельные промежуточные цели могут уточняться.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Сроки и продолжительность</a:t>
            </a:r>
            <a:r>
              <a:rPr lang="ru-RU" dirty="0" smtClean="0"/>
              <a:t> четко определены заранее, за их соблюдением строго следят.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Бюджет</a:t>
            </a:r>
            <a:r>
              <a:rPr lang="ru-RU" dirty="0" smtClean="0"/>
              <a:t> заранее определен, расходы четко планируются.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Количество ресурсов</a:t>
            </a:r>
            <a:r>
              <a:rPr lang="ru-RU" dirty="0" smtClean="0"/>
              <a:t> ограничено производственными мощностями.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Классификация проектов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b="1" i="1" dirty="0" smtClean="0">
                <a:solidFill>
                  <a:schemeClr val="accent2"/>
                </a:solidFill>
              </a:rPr>
              <a:t>2.</a:t>
            </a:r>
            <a:r>
              <a:rPr lang="ru-RU" b="1" i="1" dirty="0" smtClean="0"/>
              <a:t> По составу, структуре</a:t>
            </a:r>
            <a:r>
              <a:rPr lang="ru-RU" dirty="0" smtClean="0"/>
              <a:t> </a:t>
            </a:r>
            <a:r>
              <a:rPr lang="ru-RU" b="1" i="1" dirty="0" smtClean="0"/>
              <a:t>и предметной области:</a:t>
            </a:r>
            <a:r>
              <a:rPr lang="ru-RU" dirty="0" smtClean="0"/>
              <a:t> </a:t>
            </a:r>
            <a:endParaRPr lang="ru-RU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err="1" smtClean="0"/>
              <a:t>Монопроект</a:t>
            </a:r>
            <a:r>
              <a:rPr lang="ru-RU" b="1" dirty="0" smtClean="0"/>
              <a:t> </a:t>
            </a:r>
            <a:r>
              <a:rPr lang="ru-RU" dirty="0" smtClean="0"/>
              <a:t>– отдельный проект различного типа.</a:t>
            </a:r>
            <a:endParaRPr lang="ru-RU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err="1" smtClean="0"/>
              <a:t>Мультипроект</a:t>
            </a:r>
            <a:r>
              <a:rPr lang="ru-RU" dirty="0" smtClean="0"/>
              <a:t> – комплексный проект, состоящий из нескольких </a:t>
            </a:r>
            <a:r>
              <a:rPr lang="ru-RU" dirty="0" err="1" smtClean="0"/>
              <a:t>монопроектов</a:t>
            </a:r>
            <a:r>
              <a:rPr lang="ru-RU" dirty="0" smtClean="0"/>
              <a:t>.</a:t>
            </a:r>
            <a:endParaRPr lang="ru-RU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err="1" smtClean="0"/>
              <a:t>Мегапроект</a:t>
            </a:r>
            <a:r>
              <a:rPr lang="ru-RU" dirty="0" smtClean="0"/>
              <a:t> – целевые программы развития регионов, отраслей, включает несколько моно- и </a:t>
            </a:r>
            <a:r>
              <a:rPr lang="ru-RU" dirty="0" err="1" smtClean="0"/>
              <a:t>мультипроектов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Классификация проектов</a:t>
            </a:r>
          </a:p>
        </p:txBody>
      </p:sp>
      <p:sp>
        <p:nvSpPr>
          <p:cNvPr id="4096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ru-RU" b="1" smtClean="0">
                <a:solidFill>
                  <a:schemeClr val="accent2"/>
                </a:solidFill>
              </a:rPr>
              <a:t>3.</a:t>
            </a:r>
            <a:r>
              <a:rPr lang="ru-RU" b="1" smtClean="0"/>
              <a:t> </a:t>
            </a:r>
            <a:r>
              <a:rPr lang="ru-RU" b="1" i="1" smtClean="0"/>
              <a:t>По масштабу</a:t>
            </a:r>
            <a:r>
              <a:rPr lang="ru-RU" b="1" smtClean="0"/>
              <a:t> </a:t>
            </a:r>
            <a:r>
              <a:rPr lang="ru-RU" smtClean="0"/>
              <a:t>(по размерам проекта, количеству участников и степени влияния на окружающий мир):</a:t>
            </a:r>
            <a:r>
              <a:rPr lang="ru-RU" b="1" smtClean="0"/>
              <a:t> </a:t>
            </a:r>
          </a:p>
          <a:p>
            <a:pPr lvl="1" algn="just"/>
            <a:r>
              <a:rPr lang="ru-RU" sz="3200" smtClean="0"/>
              <a:t>малые; </a:t>
            </a:r>
          </a:p>
          <a:p>
            <a:pPr lvl="1" algn="just"/>
            <a:r>
              <a:rPr lang="ru-RU" sz="3200" smtClean="0"/>
              <a:t>средние;</a:t>
            </a:r>
          </a:p>
          <a:p>
            <a:pPr lvl="1" algn="just"/>
            <a:r>
              <a:rPr lang="ru-RU" sz="3200" smtClean="0"/>
              <a:t>крупные; </a:t>
            </a:r>
          </a:p>
          <a:p>
            <a:pPr lvl="1" algn="just"/>
            <a:r>
              <a:rPr lang="ru-RU" sz="3200" smtClean="0"/>
              <a:t>очень крупные (мегапроекты).</a:t>
            </a:r>
            <a:endParaRPr lang="ru-RU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Классификация проектов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4.</a:t>
            </a:r>
            <a:r>
              <a:rPr lang="ru-RU" b="1" dirty="0" smtClean="0"/>
              <a:t> </a:t>
            </a:r>
            <a:r>
              <a:rPr lang="ru-RU" b="1" i="1" dirty="0" smtClean="0"/>
              <a:t>По длительности:</a:t>
            </a:r>
            <a:r>
              <a:rPr lang="ru-RU" b="1" dirty="0" smtClean="0"/>
              <a:t>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краткосрочные (1-2 года)</a:t>
            </a:r>
            <a:r>
              <a:rPr lang="en-US" dirty="0" smtClean="0"/>
              <a:t>;</a:t>
            </a:r>
            <a:endParaRPr lang="ru-RU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среднесрочные (3-5 лет)</a:t>
            </a:r>
            <a:r>
              <a:rPr lang="en-US" dirty="0" smtClean="0"/>
              <a:t>;</a:t>
            </a:r>
            <a:endParaRPr lang="ru-RU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долгосрочные (более 5 лет)</a:t>
            </a:r>
            <a:r>
              <a:rPr lang="en-US" dirty="0"/>
              <a:t>.</a:t>
            </a:r>
            <a:endParaRPr lang="ru-RU" dirty="0" smtClean="0"/>
          </a:p>
          <a:p>
            <a:pPr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5.</a:t>
            </a:r>
            <a:r>
              <a:rPr lang="ru-RU" dirty="0" smtClean="0"/>
              <a:t> </a:t>
            </a:r>
            <a:r>
              <a:rPr lang="ru-RU" b="1" i="1" dirty="0" smtClean="0"/>
              <a:t>По степени сложности:</a:t>
            </a:r>
            <a:r>
              <a:rPr lang="ru-RU" dirty="0" smtClean="0"/>
              <a:t>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простые</a:t>
            </a:r>
            <a:r>
              <a:rPr lang="en-US" dirty="0" smtClean="0"/>
              <a:t>;</a:t>
            </a:r>
            <a:endParaRPr lang="ru-RU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mtClean="0"/>
              <a:t>сложные</a:t>
            </a:r>
            <a:r>
              <a:rPr lang="en-US" dirty="0" smtClean="0"/>
              <a:t>;</a:t>
            </a:r>
            <a:r>
              <a:rPr lang="ru-RU" dirty="0" smtClean="0"/>
              <a:t>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очень сложные.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1368</Words>
  <Application>Microsoft Office PowerPoint</Application>
  <PresentationFormat>Экран (4:3)</PresentationFormat>
  <Paragraphs>154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Calibri</vt:lpstr>
      <vt:lpstr>Times New Roman</vt:lpstr>
      <vt:lpstr>Wingdings</vt:lpstr>
      <vt:lpstr>Тема Office</vt:lpstr>
      <vt:lpstr>Проектный менеджмент</vt:lpstr>
      <vt:lpstr>Список литературы</vt:lpstr>
      <vt:lpstr>Презентация PowerPoint</vt:lpstr>
      <vt:lpstr>Лекция 1</vt:lpstr>
      <vt:lpstr>История развития проектного менеджмента</vt:lpstr>
      <vt:lpstr>Этапы развития проектного менеджмента</vt:lpstr>
      <vt:lpstr>Определения проекта</vt:lpstr>
      <vt:lpstr>Определения проекта</vt:lpstr>
      <vt:lpstr>Определения проекта</vt:lpstr>
      <vt:lpstr>Определения проекта</vt:lpstr>
      <vt:lpstr>Определения проекта</vt:lpstr>
      <vt:lpstr>Международные стандарты управления проектами</vt:lpstr>
      <vt:lpstr>Российские стандарты управления проектами</vt:lpstr>
      <vt:lpstr>Примеры проекта</vt:lpstr>
      <vt:lpstr>Результаты проекта</vt:lpstr>
      <vt:lpstr>Признаки проекта</vt:lpstr>
      <vt:lpstr>Ограниченность ресурсов</vt:lpstr>
      <vt:lpstr>Уникальность проекта</vt:lpstr>
      <vt:lpstr>Отличия проекта</vt:lpstr>
      <vt:lpstr>Классификация проектов</vt:lpstr>
      <vt:lpstr>Организационные проекты</vt:lpstr>
      <vt:lpstr>Экономические проекты</vt:lpstr>
      <vt:lpstr>Социальные проекты</vt:lpstr>
      <vt:lpstr>Технические проекты</vt:lpstr>
      <vt:lpstr>Классификация проектов</vt:lpstr>
      <vt:lpstr>Классификация проектов</vt:lpstr>
      <vt:lpstr>Классификация проектов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Проектный практикум</dc:title>
  <dc:creator>K</dc:creator>
  <cp:lastModifiedBy>User</cp:lastModifiedBy>
  <cp:revision>11</cp:revision>
  <dcterms:created xsi:type="dcterms:W3CDTF">2013-10-21T14:29:28Z</dcterms:created>
  <dcterms:modified xsi:type="dcterms:W3CDTF">2022-02-21T05:04:41Z</dcterms:modified>
</cp:coreProperties>
</file>